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9144000" cy="6858000" type="screen4x3"/>
  <p:notesSz cx="6865938" cy="954087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1D"/>
    <a:srgbClr val="CC0000"/>
    <a:srgbClr val="EE0000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7D8AD-5DB9-45E0-A6B7-24D507828C4B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761485-F5A6-4A6E-8938-8007DC508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94" r="43726" b="44622"/>
          <a:stretch/>
        </p:blipFill>
        <p:spPr>
          <a:xfrm>
            <a:off x="3604147" y="3573016"/>
            <a:ext cx="5552615" cy="32849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0F1762-CC93-44D2-8569-1E99B8F67BF2}"/>
              </a:ext>
            </a:extLst>
          </p:cNvPr>
          <p:cNvSpPr/>
          <p:nvPr userDrawn="1"/>
        </p:nvSpPr>
        <p:spPr bwMode="auto">
          <a:xfrm rot="10800000">
            <a:off x="-11722" y="654989"/>
            <a:ext cx="7608058" cy="457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AE548-AF71-4594-A370-E31A21785B6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1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192C8-C1C8-44B5-AF88-10469742B9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37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68250-C6D4-4D8F-8C08-AA2A877F9EB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72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F1F9-20BE-4E01-9D68-42A6E2B96D6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0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E1874-5991-453F-BA69-294EDC35637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2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2C96-ED18-4E17-9F84-780A050A5DE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6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D707-A5FB-46BD-AEB5-7C30ACFDBC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67C-3505-4C83-B336-881B5252D23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54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61EF7-A113-473F-859D-E0003048AE1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48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25E07-D7C3-4EBC-B599-F2CDB645245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6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5F8118-1748-4AE7-B1D4-D671DD88E12E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745187" y="6597650"/>
            <a:ext cx="163858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www.riverrougeconsulting.co.uk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5496" y="260648"/>
            <a:ext cx="6120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sz="1600" b="1">
                <a:solidFill>
                  <a:schemeClr val="bg1">
                    <a:lumMod val="50000"/>
                  </a:schemeClr>
                </a:solidFill>
              </a:rPr>
              <a:t>Manufacturing Consultant Christian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Foyer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6E79648-7647-4BE9-A3B8-041FD7855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20204"/>
              </p:ext>
            </p:extLst>
          </p:nvPr>
        </p:nvGraphicFramePr>
        <p:xfrm>
          <a:off x="115203" y="980731"/>
          <a:ext cx="8950920" cy="561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758"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58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495">
                <a:tc rowSpan="2" grid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591"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3C06F31-0AA7-4931-8DEE-1E97DD8D6CE9}"/>
              </a:ext>
            </a:extLst>
          </p:cNvPr>
          <p:cNvSpPr txBox="1"/>
          <p:nvPr/>
        </p:nvSpPr>
        <p:spPr>
          <a:xfrm>
            <a:off x="100929" y="2332942"/>
            <a:ext cx="1665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Professional 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36EC2-49C7-4EC0-9E20-6EF16B334515}"/>
              </a:ext>
            </a:extLst>
          </p:cNvPr>
          <p:cNvSpPr txBox="1"/>
          <p:nvPr/>
        </p:nvSpPr>
        <p:spPr>
          <a:xfrm>
            <a:off x="2915816" y="5247491"/>
            <a:ext cx="33843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Coded Welder Certification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IAFT 16949 and VDA 6.3 Lead Auditor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‘Lean Manufacturing Consultant’ Certification 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Lean Six Sigma Black Belt Certification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Lean Awareness Training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Leading Safely (Director Level)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Masters Mechanical Engineering (University Stuttgart)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Bachelor Degree in Economics (University Hohenheim)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2E66E-FF02-4BC5-AD6C-711D554868CD}"/>
              </a:ext>
            </a:extLst>
          </p:cNvPr>
          <p:cNvSpPr txBox="1"/>
          <p:nvPr/>
        </p:nvSpPr>
        <p:spPr>
          <a:xfrm>
            <a:off x="1509461" y="6027312"/>
            <a:ext cx="917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 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C8C9F-B823-4F59-A8EB-176B1D1261D9}"/>
              </a:ext>
            </a:extLst>
          </p:cNvPr>
          <p:cNvSpPr txBox="1"/>
          <p:nvPr/>
        </p:nvSpPr>
        <p:spPr>
          <a:xfrm>
            <a:off x="2938627" y="988415"/>
            <a:ext cx="1410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Lean Specialisation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A948-466B-45B1-A69B-4E3F4C0BA46D}"/>
              </a:ext>
            </a:extLst>
          </p:cNvPr>
          <p:cNvSpPr txBox="1"/>
          <p:nvPr/>
        </p:nvSpPr>
        <p:spPr>
          <a:xfrm>
            <a:off x="1568856" y="988415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Languages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CB68F-E1FA-4BBF-AC45-9D035EA93C2F}"/>
              </a:ext>
            </a:extLst>
          </p:cNvPr>
          <p:cNvSpPr txBox="1"/>
          <p:nvPr/>
        </p:nvSpPr>
        <p:spPr>
          <a:xfrm>
            <a:off x="100333" y="5780047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IT Skills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2E426-4E07-491A-AFC7-DE064C850A29}"/>
              </a:ext>
            </a:extLst>
          </p:cNvPr>
          <p:cNvSpPr txBox="1"/>
          <p:nvPr/>
        </p:nvSpPr>
        <p:spPr>
          <a:xfrm>
            <a:off x="2923381" y="5054987"/>
            <a:ext cx="16113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Certifications / Degrees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B44BF-4F18-4D4B-987E-78B8C639E41E}"/>
              </a:ext>
            </a:extLst>
          </p:cNvPr>
          <p:cNvSpPr txBox="1"/>
          <p:nvPr/>
        </p:nvSpPr>
        <p:spPr>
          <a:xfrm>
            <a:off x="1583027" y="1635759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Hobbies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1AF817-4AC3-43B4-9D09-B0AB4BEE7F93}"/>
              </a:ext>
            </a:extLst>
          </p:cNvPr>
          <p:cNvSpPr txBox="1"/>
          <p:nvPr/>
        </p:nvSpPr>
        <p:spPr>
          <a:xfrm>
            <a:off x="1475656" y="5789222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Daily Rate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4B49E3-C92B-4A5E-84C7-EEA031C29717}"/>
              </a:ext>
            </a:extLst>
          </p:cNvPr>
          <p:cNvSpPr txBox="1"/>
          <p:nvPr/>
        </p:nvSpPr>
        <p:spPr>
          <a:xfrm>
            <a:off x="1699619" y="1165326"/>
            <a:ext cx="1437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English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German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French (basics)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162BD8-E273-4758-A4AC-31A296D8B179}"/>
              </a:ext>
            </a:extLst>
          </p:cNvPr>
          <p:cNvSpPr txBox="1"/>
          <p:nvPr/>
        </p:nvSpPr>
        <p:spPr>
          <a:xfrm>
            <a:off x="1598242" y="1792694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Karting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Golf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Windsurfing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1025CD-DB13-4BE4-8195-AC15DF9047DF}"/>
              </a:ext>
            </a:extLst>
          </p:cNvPr>
          <p:cNvSpPr txBox="1"/>
          <p:nvPr/>
        </p:nvSpPr>
        <p:spPr>
          <a:xfrm>
            <a:off x="6031003" y="99612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Lean Track Record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C9D7BD-09B6-474F-8914-A6D10D07B9DC}"/>
              </a:ext>
            </a:extLst>
          </p:cNvPr>
          <p:cNvSpPr txBox="1"/>
          <p:nvPr/>
        </p:nvSpPr>
        <p:spPr>
          <a:xfrm>
            <a:off x="2917919" y="1197565"/>
            <a:ext cx="30382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Christian has learned his lean skills at Mercedes’ Lean Expert group during a 1 year intensive training program. Internal lean experts at Daimler are operating worldwide dedicated to coordinate the large scale transformation programs throughout Daimler’s manufacturing plants.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His extensive experience in applying lean in various different environments created a deep understanding of principles which makes him an excellent trainer and coach.  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Having sat on both ends of the table Christian knows the importance of delivering bottom line results. Therefore every one of his projects starts and ends with a rigorous focus on delivering these targets.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Being passionate about effective and sustainable change Christian knows how to lead big teams and how to deliver effective knowledge transfer and a well structured complementary  improvement program. 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Christian’s academic back-ground helps him to see through very complex situations so that he almost always finds the next step and approach to get to a positive solution. 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An additional strength of Christian is his rigorous focus on establishing robust processes. For him ‘A good Process will deliver good results’!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73FE68-FEE9-42FC-831E-C2790A1377D1}"/>
              </a:ext>
            </a:extLst>
          </p:cNvPr>
          <p:cNvSpPr txBox="1"/>
          <p:nvPr/>
        </p:nvSpPr>
        <p:spPr>
          <a:xfrm>
            <a:off x="107504" y="2527444"/>
            <a:ext cx="280571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Since 2009 </a:t>
            </a:r>
            <a:r>
              <a:rPr lang="en-GB" sz="900" b="1" dirty="0"/>
              <a:t>Managing Director at </a:t>
            </a:r>
            <a:r>
              <a:rPr lang="en-GB" sz="900" b="1" dirty="0" err="1"/>
              <a:t>RiverRouge</a:t>
            </a:r>
            <a:r>
              <a:rPr lang="en-GB" sz="900" b="1" dirty="0"/>
              <a:t> Consulting Ltd UK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2 years </a:t>
            </a:r>
            <a:r>
              <a:rPr lang="en-GB" sz="900" b="1" dirty="0"/>
              <a:t>‘Interim’ Plant Manager </a:t>
            </a:r>
            <a:r>
              <a:rPr lang="en-GB" sz="900" dirty="0"/>
              <a:t>at </a:t>
            </a:r>
            <a:r>
              <a:rPr lang="en-GB" sz="900" b="1" dirty="0" err="1"/>
              <a:t>Mahle</a:t>
            </a:r>
            <a:r>
              <a:rPr lang="en-GB" sz="900" b="1" dirty="0"/>
              <a:t> Powertrain UK </a:t>
            </a:r>
            <a:r>
              <a:rPr lang="en-GB" sz="900" dirty="0"/>
              <a:t>(through</a:t>
            </a:r>
            <a:r>
              <a:rPr lang="en-GB" sz="900" b="1" dirty="0"/>
              <a:t> </a:t>
            </a:r>
            <a:r>
              <a:rPr lang="en-GB" sz="900" b="1" dirty="0" err="1"/>
              <a:t>RiverRouge</a:t>
            </a:r>
            <a:r>
              <a:rPr lang="en-GB" sz="900" b="1" dirty="0"/>
              <a:t> Consulting </a:t>
            </a:r>
            <a:r>
              <a:rPr lang="en-GB" sz="900" dirty="0"/>
              <a:t>)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2 years </a:t>
            </a:r>
            <a:r>
              <a:rPr lang="en-GB" sz="900" b="1" dirty="0"/>
              <a:t>‘Interim’ Head of Powertrain Operations </a:t>
            </a:r>
            <a:r>
              <a:rPr lang="en-GB" sz="900" dirty="0"/>
              <a:t>at Lotus Cars (through</a:t>
            </a:r>
            <a:r>
              <a:rPr lang="en-GB" sz="900" b="1" dirty="0"/>
              <a:t> </a:t>
            </a:r>
            <a:r>
              <a:rPr lang="en-GB" sz="900" b="1" dirty="0" err="1"/>
              <a:t>RiverRouge</a:t>
            </a:r>
            <a:r>
              <a:rPr lang="en-GB" sz="900" b="1" dirty="0"/>
              <a:t> Consulting</a:t>
            </a: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endParaRPr lang="en-GB" sz="900" b="1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2 years </a:t>
            </a:r>
            <a:r>
              <a:rPr lang="en-GB" sz="900" b="1" dirty="0"/>
              <a:t>Lean Manufacturing Consultant </a:t>
            </a:r>
            <a:r>
              <a:rPr lang="en-GB" sz="900" dirty="0"/>
              <a:t>at </a:t>
            </a:r>
            <a:r>
              <a:rPr lang="en-GB" sz="900" b="1" dirty="0"/>
              <a:t>Vodafone UK </a:t>
            </a:r>
            <a:r>
              <a:rPr lang="en-GB" sz="900" dirty="0"/>
              <a:t>(through</a:t>
            </a:r>
            <a:r>
              <a:rPr lang="en-GB" sz="900" b="1" dirty="0"/>
              <a:t> </a:t>
            </a:r>
            <a:r>
              <a:rPr lang="en-GB" sz="900" b="1" dirty="0" err="1"/>
              <a:t>RiverRouge</a:t>
            </a:r>
            <a:r>
              <a:rPr lang="en-GB" sz="900" b="1" dirty="0"/>
              <a:t> Consulting </a:t>
            </a:r>
            <a:r>
              <a:rPr lang="en-GB" sz="900" dirty="0"/>
              <a:t>)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b="1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3 years </a:t>
            </a:r>
            <a:r>
              <a:rPr lang="en-GB" sz="900" b="1" dirty="0"/>
              <a:t>Lean Manufacturing Expert at Mercedes-Benz Germany (European powertrain plants)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b="1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2 years </a:t>
            </a:r>
            <a:r>
              <a:rPr lang="en-GB" sz="900" b="1" dirty="0"/>
              <a:t>Lean Manager at Mercedes-Benz High Performance Engines UK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b="1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2 years </a:t>
            </a:r>
            <a:r>
              <a:rPr lang="en-GB" sz="900" b="1" dirty="0"/>
              <a:t>Manufacturing Engineer </a:t>
            </a:r>
            <a:r>
              <a:rPr lang="en-GB" sz="900" dirty="0"/>
              <a:t>at </a:t>
            </a:r>
            <a:r>
              <a:rPr lang="en-GB" sz="900" b="1" dirty="0"/>
              <a:t>McLaren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B300282E-8BFE-47FB-B780-FCE12EE6F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9202" r="17614" b="23561"/>
          <a:stretch/>
        </p:blipFill>
        <p:spPr bwMode="auto">
          <a:xfrm flipH="1">
            <a:off x="209429" y="1077159"/>
            <a:ext cx="1321287" cy="113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BE4028-43C6-48ED-B3A9-5E34457FE0D6}"/>
              </a:ext>
            </a:extLst>
          </p:cNvPr>
          <p:cNvSpPr txBox="1"/>
          <p:nvPr/>
        </p:nvSpPr>
        <p:spPr>
          <a:xfrm>
            <a:off x="6031003" y="99612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Lean Track Record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AC4FA-E6F0-4A7B-BA1D-F89B12148E46}"/>
              </a:ext>
            </a:extLst>
          </p:cNvPr>
          <p:cNvSpPr txBox="1"/>
          <p:nvPr/>
        </p:nvSpPr>
        <p:spPr>
          <a:xfrm>
            <a:off x="5994592" y="1176624"/>
            <a:ext cx="30991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Lead company turn-around project for UK based automotive component supplier (casting foundry, machining plant and assembly operations) through a lean structure roll-out including organisational arrangements in value stream structure, policy deployment strategy, roll out of Total Quality Management tools, restructuring of plants, facilities and layouts. </a:t>
            </a:r>
            <a:r>
              <a:rPr lang="en-GB" sz="900" b="1" dirty="0"/>
              <a:t>Deliverables: </a:t>
            </a:r>
            <a:r>
              <a:rPr lang="en-GB" sz="900" dirty="0"/>
              <a:t>Client was taken of red supplier lists of key automotive customers, operations result improved from ~ £ 600 000 monthly loss to a break even position in 1.5 years.</a:t>
            </a:r>
          </a:p>
          <a:p>
            <a:pPr algn="l"/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Restructuring of a mobile phone repair centre operation in the midlands. The project included a lean principle roll-out to not only to stream line the repair operations but also improve customer experience by improving fault finding during the customer call to reduce repair volumes coming in. </a:t>
            </a:r>
            <a:r>
              <a:rPr lang="en-GB" sz="900" b="1" dirty="0"/>
              <a:t>Deliverables: </a:t>
            </a:r>
            <a:r>
              <a:rPr lang="en-GB" sz="900" dirty="0"/>
              <a:t>Return volumes had been reduced by ~15% and productivity of the repair centre operation increased by 20 %. Operational savings &gt; 6 m £ per year. </a:t>
            </a:r>
          </a:p>
          <a:p>
            <a:pPr algn="l"/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Delivery of various lean improvement programs within Mercedes-Benz Europe including quality improvements at the Smart car plant in France, productivity improvements of a casting foundry and various improvement projects at high volume assembly lines across Mercedes’ Powertrain organisation. 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Roll-out of Mercedes-Benz Production System Racing at Mercedes’ Formula 1 Engine Manufacturing Plant in </a:t>
            </a:r>
            <a:r>
              <a:rPr lang="en-GB" sz="900" dirty="0" err="1"/>
              <a:t>Brixworth</a:t>
            </a:r>
            <a:r>
              <a:rPr lang="en-GB" sz="900" dirty="0"/>
              <a:t> UK. This roll-out focussed on the main lean principles to primarily achieve reduced manufacturing </a:t>
            </a:r>
            <a:r>
              <a:rPr lang="en-GB" sz="900" dirty="0" err="1"/>
              <a:t>leadtimes</a:t>
            </a:r>
            <a:r>
              <a:rPr lang="en-GB" sz="900" dirty="0"/>
              <a:t> and improved quality.</a:t>
            </a:r>
          </a:p>
          <a:p>
            <a:pPr algn="l"/>
            <a:r>
              <a:rPr lang="en-GB" sz="900" dirty="0"/>
              <a:t>      </a:t>
            </a:r>
            <a:r>
              <a:rPr lang="en-GB" sz="900" b="1" dirty="0"/>
              <a:t>Deliverables: </a:t>
            </a:r>
            <a:r>
              <a:rPr lang="en-GB" sz="900" dirty="0"/>
              <a:t>Engine failure rate in races improved </a:t>
            </a:r>
          </a:p>
          <a:p>
            <a:pPr algn="l"/>
            <a:r>
              <a:rPr lang="en-GB" sz="900" dirty="0"/>
              <a:t>      from10 per season to 0. For some parts the </a:t>
            </a:r>
          </a:p>
          <a:p>
            <a:pPr algn="l"/>
            <a:r>
              <a:rPr lang="en-GB" sz="900" dirty="0"/>
              <a:t>      manufacturing </a:t>
            </a:r>
            <a:r>
              <a:rPr lang="en-GB" sz="900" dirty="0" err="1"/>
              <a:t>leadtimes</a:t>
            </a:r>
            <a:r>
              <a:rPr lang="en-GB" sz="900" dirty="0"/>
              <a:t> had been reduced by over </a:t>
            </a:r>
          </a:p>
          <a:p>
            <a:pPr algn="l"/>
            <a:r>
              <a:rPr lang="en-GB" sz="900" dirty="0"/>
              <a:t>      80% (e.g. cylinder heads and crankshaft lines).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F90F94-FB6B-4B85-9BF0-88DFFA382595}"/>
              </a:ext>
            </a:extLst>
          </p:cNvPr>
          <p:cNvSpPr txBox="1"/>
          <p:nvPr/>
        </p:nvSpPr>
        <p:spPr>
          <a:xfrm>
            <a:off x="107503" y="5949280"/>
            <a:ext cx="147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MS Office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Minitab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CNC-Programming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en-GB" sz="900" dirty="0"/>
              <a:t>Xero 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  <a:p>
            <a:pPr marL="171450" indent="-171450" algn="l">
              <a:buFont typeface="Wingdings" pitchFamily="2" charset="2"/>
              <a:buChar char="§"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0509870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41041</TotalTime>
  <Words>643</Words>
  <Application>Microsoft Office PowerPoint</Application>
  <PresentationFormat>On-screen Show (4:3)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Standarddesign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Foyer</dc:creator>
  <cp:lastModifiedBy>Christian Foyer</cp:lastModifiedBy>
  <cp:revision>245</cp:revision>
  <cp:lastPrinted>2018-05-15T12:47:39Z</cp:lastPrinted>
  <dcterms:created xsi:type="dcterms:W3CDTF">2009-11-11T23:30:14Z</dcterms:created>
  <dcterms:modified xsi:type="dcterms:W3CDTF">2018-06-20T10:35:00Z</dcterms:modified>
</cp:coreProperties>
</file>